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2" r:id="rId4"/>
    <p:sldId id="259" r:id="rId5"/>
    <p:sldId id="263" r:id="rId6"/>
    <p:sldId id="264" r:id="rId7"/>
    <p:sldId id="267" r:id="rId8"/>
    <p:sldId id="266" r:id="rId9"/>
    <p:sldId id="261" r:id="rId10"/>
    <p:sldId id="265" r:id="rId11"/>
    <p:sldId id="260" r:id="rId12"/>
  </p:sldIdLst>
  <p:sldSz cx="9144000" cy="6858000" type="screen4x3"/>
  <p:notesSz cx="6858000" cy="9144000"/>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3864"/>
    <a:srgbClr val="4472C4"/>
    <a:srgbClr val="6161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9C455F-637D-423B-8467-CEB301D82C36}" v="18" dt="2023-04-27T20:52:36.3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55" autoAdjust="0"/>
    <p:restoredTop sz="94660"/>
  </p:normalViewPr>
  <p:slideViewPr>
    <p:cSldViewPr snapToGrid="0">
      <p:cViewPr varScale="1">
        <p:scale>
          <a:sx n="144" d="100"/>
          <a:sy n="144" d="100"/>
        </p:scale>
        <p:origin x="120" y="270"/>
      </p:cViewPr>
      <p:guideLst>
        <p:guide orient="horz" pos="48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Sapp" userId="9c956a8a85d217aa" providerId="LiveId" clId="{672D4EC0-D8A1-4FC0-A949-175A6A47FE5D}"/>
    <pc:docChg chg="undo custSel addSld modSld sldOrd modMainMaster">
      <pc:chgData name="Edward Sapp" userId="9c956a8a85d217aa" providerId="LiveId" clId="{672D4EC0-D8A1-4FC0-A949-175A6A47FE5D}" dt="2023-04-18T00:02:45.885" v="4151" actId="1035"/>
      <pc:docMkLst>
        <pc:docMk/>
      </pc:docMkLst>
      <pc:sldChg chg="modSp mod">
        <pc:chgData name="Edward Sapp" userId="9c956a8a85d217aa" providerId="LiveId" clId="{672D4EC0-D8A1-4FC0-A949-175A6A47FE5D}" dt="2023-04-17T23:57:18.454" v="4018" actId="20577"/>
        <pc:sldMkLst>
          <pc:docMk/>
          <pc:sldMk cId="4176301098" sldId="258"/>
        </pc:sldMkLst>
        <pc:graphicFrameChg chg="modGraphic">
          <ac:chgData name="Edward Sapp" userId="9c956a8a85d217aa" providerId="LiveId" clId="{672D4EC0-D8A1-4FC0-A949-175A6A47FE5D}" dt="2023-04-17T23:57:18.454" v="4018" actId="20577"/>
          <ac:graphicFrameMkLst>
            <pc:docMk/>
            <pc:sldMk cId="4176301098" sldId="258"/>
            <ac:graphicFrameMk id="5" creationId="{A4BCBAE7-675F-88D4-0BC9-64BC0FF5C91C}"/>
          </ac:graphicFrameMkLst>
        </pc:graphicFrameChg>
      </pc:sldChg>
      <pc:sldChg chg="addSp delSp modSp mod">
        <pc:chgData name="Edward Sapp" userId="9c956a8a85d217aa" providerId="LiveId" clId="{672D4EC0-D8A1-4FC0-A949-175A6A47FE5D}" dt="2023-04-17T23:57:49.956" v="4037" actId="1036"/>
        <pc:sldMkLst>
          <pc:docMk/>
          <pc:sldMk cId="2715147155" sldId="259"/>
        </pc:sldMkLst>
        <pc:picChg chg="add mod">
          <ac:chgData name="Edward Sapp" userId="9c956a8a85d217aa" providerId="LiveId" clId="{672D4EC0-D8A1-4FC0-A949-175A6A47FE5D}" dt="2023-04-17T23:57:49.956" v="4037" actId="1036"/>
          <ac:picMkLst>
            <pc:docMk/>
            <pc:sldMk cId="2715147155" sldId="259"/>
            <ac:picMk id="3" creationId="{31CE9100-EC27-3B1F-EEC7-3887937A284D}"/>
          </ac:picMkLst>
        </pc:picChg>
        <pc:picChg chg="del mod">
          <ac:chgData name="Edward Sapp" userId="9c956a8a85d217aa" providerId="LiveId" clId="{672D4EC0-D8A1-4FC0-A949-175A6A47FE5D}" dt="2023-04-17T23:57:45.433" v="4021" actId="478"/>
          <ac:picMkLst>
            <pc:docMk/>
            <pc:sldMk cId="2715147155" sldId="259"/>
            <ac:picMk id="7" creationId="{2DD325A1-9E74-3E3B-D8E3-3F652316E7C7}"/>
          </ac:picMkLst>
        </pc:picChg>
      </pc:sldChg>
      <pc:sldChg chg="addSp delSp modSp mod">
        <pc:chgData name="Edward Sapp" userId="9c956a8a85d217aa" providerId="LiveId" clId="{672D4EC0-D8A1-4FC0-A949-175A6A47FE5D}" dt="2023-04-17T23:58:09.957" v="4065" actId="1035"/>
        <pc:sldMkLst>
          <pc:docMk/>
          <pc:sldMk cId="1783262590" sldId="263"/>
        </pc:sldMkLst>
        <pc:picChg chg="del">
          <ac:chgData name="Edward Sapp" userId="9c956a8a85d217aa" providerId="LiveId" clId="{672D4EC0-D8A1-4FC0-A949-175A6A47FE5D}" dt="2023-04-17T23:58:06.396" v="4038" actId="478"/>
          <ac:picMkLst>
            <pc:docMk/>
            <pc:sldMk cId="1783262590" sldId="263"/>
            <ac:picMk id="3" creationId="{81F02FC1-F19F-FF81-DA00-58EE6EE76B0F}"/>
          </ac:picMkLst>
        </pc:picChg>
        <pc:picChg chg="add mod">
          <ac:chgData name="Edward Sapp" userId="9c956a8a85d217aa" providerId="LiveId" clId="{672D4EC0-D8A1-4FC0-A949-175A6A47FE5D}" dt="2023-04-17T23:58:09.957" v="4065" actId="1035"/>
          <ac:picMkLst>
            <pc:docMk/>
            <pc:sldMk cId="1783262590" sldId="263"/>
            <ac:picMk id="5" creationId="{80D34B5B-A4FD-3238-A044-A082DA647615}"/>
          </ac:picMkLst>
        </pc:picChg>
      </pc:sldChg>
      <pc:sldChg chg="addSp delSp modSp mod">
        <pc:chgData name="Edward Sapp" userId="9c956a8a85d217aa" providerId="LiveId" clId="{672D4EC0-D8A1-4FC0-A949-175A6A47FE5D}" dt="2023-04-17T23:58:24.144" v="4076" actId="1036"/>
        <pc:sldMkLst>
          <pc:docMk/>
          <pc:sldMk cId="2238092581" sldId="264"/>
        </pc:sldMkLst>
        <pc:picChg chg="add mod">
          <ac:chgData name="Edward Sapp" userId="9c956a8a85d217aa" providerId="LiveId" clId="{672D4EC0-D8A1-4FC0-A949-175A6A47FE5D}" dt="2023-04-17T23:58:24.144" v="4076" actId="1036"/>
          <ac:picMkLst>
            <pc:docMk/>
            <pc:sldMk cId="2238092581" sldId="264"/>
            <ac:picMk id="3" creationId="{258BAE59-E8CE-70CB-249B-DB6C588F0A15}"/>
          </ac:picMkLst>
        </pc:picChg>
        <pc:picChg chg="del">
          <ac:chgData name="Edward Sapp" userId="9c956a8a85d217aa" providerId="LiveId" clId="{672D4EC0-D8A1-4FC0-A949-175A6A47FE5D}" dt="2023-04-17T23:58:18.614" v="4066" actId="478"/>
          <ac:picMkLst>
            <pc:docMk/>
            <pc:sldMk cId="2238092581" sldId="264"/>
            <ac:picMk id="7" creationId="{6F47C772-D39D-2E4D-7798-D3D4795CBA35}"/>
          </ac:picMkLst>
        </pc:picChg>
      </pc:sldChg>
      <pc:sldChg chg="modSp mod">
        <pc:chgData name="Edward Sapp" userId="9c956a8a85d217aa" providerId="LiveId" clId="{672D4EC0-D8A1-4FC0-A949-175A6A47FE5D}" dt="2023-04-17T23:58:34.034" v="4099" actId="20577"/>
        <pc:sldMkLst>
          <pc:docMk/>
          <pc:sldMk cId="1181143302" sldId="265"/>
        </pc:sldMkLst>
        <pc:spChg chg="mod">
          <ac:chgData name="Edward Sapp" userId="9c956a8a85d217aa" providerId="LiveId" clId="{672D4EC0-D8A1-4FC0-A949-175A6A47FE5D}" dt="2023-04-17T23:58:34.034" v="4099" actId="20577"/>
          <ac:spMkLst>
            <pc:docMk/>
            <pc:sldMk cId="1181143302" sldId="265"/>
            <ac:spMk id="3" creationId="{262C9B9F-EE23-DF68-818A-6A3E4675B94D}"/>
          </ac:spMkLst>
        </pc:spChg>
      </pc:sldChg>
      <pc:sldChg chg="modSp add mod ord">
        <pc:chgData name="Edward Sapp" userId="9c956a8a85d217aa" providerId="LiveId" clId="{672D4EC0-D8A1-4FC0-A949-175A6A47FE5D}" dt="2023-04-17T20:09:26.167" v="34" actId="20577"/>
        <pc:sldMkLst>
          <pc:docMk/>
          <pc:sldMk cId="2492294405" sldId="266"/>
        </pc:sldMkLst>
        <pc:spChg chg="mod">
          <ac:chgData name="Edward Sapp" userId="9c956a8a85d217aa" providerId="LiveId" clId="{672D4EC0-D8A1-4FC0-A949-175A6A47FE5D}" dt="2023-04-17T20:09:24.181" v="33" actId="20577"/>
          <ac:spMkLst>
            <pc:docMk/>
            <pc:sldMk cId="2492294405" sldId="266"/>
            <ac:spMk id="2" creationId="{D5648802-A345-667E-A14F-A99D695A4BB0}"/>
          </ac:spMkLst>
        </pc:spChg>
        <pc:spChg chg="mod">
          <ac:chgData name="Edward Sapp" userId="9c956a8a85d217aa" providerId="LiveId" clId="{672D4EC0-D8A1-4FC0-A949-175A6A47FE5D}" dt="2023-04-17T20:09:26.167" v="34" actId="20577"/>
          <ac:spMkLst>
            <pc:docMk/>
            <pc:sldMk cId="2492294405" sldId="266"/>
            <ac:spMk id="3" creationId="{A8D1AD7B-43B4-0C79-5D8E-4ACF862B73FA}"/>
          </ac:spMkLst>
        </pc:spChg>
      </pc:sldChg>
      <pc:sldChg chg="addSp delSp modSp add mod ord">
        <pc:chgData name="Edward Sapp" userId="9c956a8a85d217aa" providerId="LiveId" clId="{672D4EC0-D8A1-4FC0-A949-175A6A47FE5D}" dt="2023-04-18T00:02:45.885" v="4151" actId="1035"/>
        <pc:sldMkLst>
          <pc:docMk/>
          <pc:sldMk cId="192067775" sldId="267"/>
        </pc:sldMkLst>
        <pc:spChg chg="mod">
          <ac:chgData name="Edward Sapp" userId="9c956a8a85d217aa" providerId="LiveId" clId="{672D4EC0-D8A1-4FC0-A949-175A6A47FE5D}" dt="2023-04-17T23:51:02.102" v="2593" actId="20577"/>
          <ac:spMkLst>
            <pc:docMk/>
            <pc:sldMk cId="192067775" sldId="267"/>
            <ac:spMk id="2" creationId="{5149BB38-E9EF-6CE9-2A81-45E40F23E037}"/>
          </ac:spMkLst>
        </pc:spChg>
        <pc:spChg chg="mod">
          <ac:chgData name="Edward Sapp" userId="9c956a8a85d217aa" providerId="LiveId" clId="{672D4EC0-D8A1-4FC0-A949-175A6A47FE5D}" dt="2023-04-17T23:55:55.393" v="4016" actId="20577"/>
          <ac:spMkLst>
            <pc:docMk/>
            <pc:sldMk cId="192067775" sldId="267"/>
            <ac:spMk id="3" creationId="{262C9B9F-EE23-DF68-818A-6A3E4675B94D}"/>
          </ac:spMkLst>
        </pc:spChg>
        <pc:spChg chg="add del mod">
          <ac:chgData name="Edward Sapp" userId="9c956a8a85d217aa" providerId="LiveId" clId="{672D4EC0-D8A1-4FC0-A949-175A6A47FE5D}" dt="2023-04-17T21:57:26.991" v="728" actId="478"/>
          <ac:spMkLst>
            <pc:docMk/>
            <pc:sldMk cId="192067775" sldId="267"/>
            <ac:spMk id="7" creationId="{EF55C753-8101-5453-4D9B-D4BD6AB89ED3}"/>
          </ac:spMkLst>
        </pc:spChg>
        <pc:spChg chg="add del mod">
          <ac:chgData name="Edward Sapp" userId="9c956a8a85d217aa" providerId="LiveId" clId="{672D4EC0-D8A1-4FC0-A949-175A6A47FE5D}" dt="2023-04-17T21:59:24.915" v="1025" actId="478"/>
          <ac:spMkLst>
            <pc:docMk/>
            <pc:sldMk cId="192067775" sldId="267"/>
            <ac:spMk id="8" creationId="{B00CEBF7-260F-D1B0-25F4-2C94DB414A75}"/>
          </ac:spMkLst>
        </pc:spChg>
        <pc:spChg chg="add mod">
          <ac:chgData name="Edward Sapp" userId="9c956a8a85d217aa" providerId="LiveId" clId="{672D4EC0-D8A1-4FC0-A949-175A6A47FE5D}" dt="2023-04-17T22:03:49.546" v="1643" actId="1035"/>
          <ac:spMkLst>
            <pc:docMk/>
            <pc:sldMk cId="192067775" sldId="267"/>
            <ac:spMk id="10" creationId="{B78BB3DA-3952-FDB6-8CB4-BD9F7D24A77D}"/>
          </ac:spMkLst>
        </pc:spChg>
        <pc:spChg chg="add del mod">
          <ac:chgData name="Edward Sapp" userId="9c956a8a85d217aa" providerId="LiveId" clId="{672D4EC0-D8A1-4FC0-A949-175A6A47FE5D}" dt="2023-04-17T23:50:58.906" v="2584" actId="478"/>
          <ac:spMkLst>
            <pc:docMk/>
            <pc:sldMk cId="192067775" sldId="267"/>
            <ac:spMk id="11" creationId="{479A6BC9-FE88-99D3-D677-E2570ACCA96C}"/>
          </ac:spMkLst>
        </pc:spChg>
        <pc:spChg chg="add del mod">
          <ac:chgData name="Edward Sapp" userId="9c956a8a85d217aa" providerId="LiveId" clId="{672D4EC0-D8A1-4FC0-A949-175A6A47FE5D}" dt="2023-04-17T23:48:18.643" v="2552" actId="478"/>
          <ac:spMkLst>
            <pc:docMk/>
            <pc:sldMk cId="192067775" sldId="267"/>
            <ac:spMk id="12" creationId="{68938A49-AFEB-AB38-BB0D-B520402353E9}"/>
          </ac:spMkLst>
        </pc:spChg>
        <pc:graphicFrameChg chg="add del mod modGraphic">
          <ac:chgData name="Edward Sapp" userId="9c956a8a85d217aa" providerId="LiveId" clId="{672D4EC0-D8A1-4FC0-A949-175A6A47FE5D}" dt="2023-04-17T23:48:22.176" v="2553" actId="478"/>
          <ac:graphicFrameMkLst>
            <pc:docMk/>
            <pc:sldMk cId="192067775" sldId="267"/>
            <ac:graphicFrameMk id="9" creationId="{875C8B30-E6D0-70A6-6067-3C1751C84A6D}"/>
          </ac:graphicFrameMkLst>
        </pc:graphicFrameChg>
        <pc:picChg chg="add mod">
          <ac:chgData name="Edward Sapp" userId="9c956a8a85d217aa" providerId="LiveId" clId="{672D4EC0-D8A1-4FC0-A949-175A6A47FE5D}" dt="2023-04-18T00:02:45.885" v="4151" actId="1035"/>
          <ac:picMkLst>
            <pc:docMk/>
            <pc:sldMk cId="192067775" sldId="267"/>
            <ac:picMk id="5" creationId="{557F460C-F738-F8AE-A177-56AAF1614D53}"/>
          </ac:picMkLst>
        </pc:picChg>
        <pc:picChg chg="add del">
          <ac:chgData name="Edward Sapp" userId="9c956a8a85d217aa" providerId="LiveId" clId="{672D4EC0-D8A1-4FC0-A949-175A6A47FE5D}" dt="2023-04-17T21:55:57.232" v="665" actId="478"/>
          <ac:picMkLst>
            <pc:docMk/>
            <pc:sldMk cId="192067775" sldId="267"/>
            <ac:picMk id="5" creationId="{8975FEFE-314D-29BD-CCA4-055EEBBD996C}"/>
          </ac:picMkLst>
        </pc:picChg>
        <pc:picChg chg="add del mod">
          <ac:chgData name="Edward Sapp" userId="9c956a8a85d217aa" providerId="LiveId" clId="{672D4EC0-D8A1-4FC0-A949-175A6A47FE5D}" dt="2023-04-17T23:50:35.444" v="2554" actId="478"/>
          <ac:picMkLst>
            <pc:docMk/>
            <pc:sldMk cId="192067775" sldId="267"/>
            <ac:picMk id="6" creationId="{8E6A1366-8296-047F-5A8B-39FFE623B40D}"/>
          </ac:picMkLst>
        </pc:picChg>
        <pc:picChg chg="add del mod">
          <ac:chgData name="Edward Sapp" userId="9c956a8a85d217aa" providerId="LiveId" clId="{672D4EC0-D8A1-4FC0-A949-175A6A47FE5D}" dt="2023-04-18T00:02:29.606" v="4101" actId="478"/>
          <ac:picMkLst>
            <pc:docMk/>
            <pc:sldMk cId="192067775" sldId="267"/>
            <ac:picMk id="13" creationId="{0FAE3BB5-0B3C-2090-22E7-A83EE3ED8F02}"/>
          </ac:picMkLst>
        </pc:picChg>
      </pc:sldChg>
      <pc:sldMasterChg chg="modSldLayout">
        <pc:chgData name="Edward Sapp" userId="9c956a8a85d217aa" providerId="LiveId" clId="{672D4EC0-D8A1-4FC0-A949-175A6A47FE5D}" dt="2023-04-17T20:09:28.656" v="44"/>
        <pc:sldMasterMkLst>
          <pc:docMk/>
          <pc:sldMasterMk cId="2698892760" sldId="2147483660"/>
        </pc:sldMasterMkLst>
        <pc:sldLayoutChg chg="addSp delSp modSp mod">
          <pc:chgData name="Edward Sapp" userId="9c956a8a85d217aa" providerId="LiveId" clId="{672D4EC0-D8A1-4FC0-A949-175A6A47FE5D}" dt="2023-04-17T20:09:15.363" v="9"/>
          <pc:sldLayoutMkLst>
            <pc:docMk/>
            <pc:sldMasterMk cId="2698892760" sldId="2147483660"/>
            <pc:sldLayoutMk cId="570428483" sldId="2147483661"/>
          </pc:sldLayoutMkLst>
          <pc:spChg chg="del">
            <ac:chgData name="Edward Sapp" userId="9c956a8a85d217aa" providerId="LiveId" clId="{672D4EC0-D8A1-4FC0-A949-175A6A47FE5D}" dt="2023-04-17T20:09:15.346" v="1"/>
            <ac:spMkLst>
              <pc:docMk/>
              <pc:sldMasterMk cId="2698892760" sldId="2147483660"/>
              <pc:sldLayoutMk cId="570428483" sldId="2147483661"/>
              <ac:spMk id="7" creationId="{293F7C9F-72BD-B5E8-E7E7-67B9DC405DE7}"/>
            </ac:spMkLst>
          </pc:spChg>
          <pc:spChg chg="add mod modVis replST">
            <ac:chgData name="Edward Sapp" userId="9c956a8a85d217aa" providerId="LiveId" clId="{672D4EC0-D8A1-4FC0-A949-175A6A47FE5D}" dt="2023-04-17T20:09:15.363" v="9"/>
            <ac:spMkLst>
              <pc:docMk/>
              <pc:sldMasterMk cId="2698892760" sldId="2147483660"/>
              <pc:sldLayoutMk cId="570428483" sldId="2147483661"/>
              <ac:spMk id="8" creationId="{18020DBB-4369-50FE-6EE3-566D3DF5548B}"/>
            </ac:spMkLst>
          </pc:spChg>
        </pc:sldLayoutChg>
        <pc:sldLayoutChg chg="addSp delSp modSp mod">
          <pc:chgData name="Edward Sapp" userId="9c956a8a85d217aa" providerId="LiveId" clId="{672D4EC0-D8A1-4FC0-A949-175A6A47FE5D}" dt="2023-04-17T20:09:28.656" v="44"/>
          <pc:sldLayoutMkLst>
            <pc:docMk/>
            <pc:sldMasterMk cId="2698892760" sldId="2147483660"/>
            <pc:sldLayoutMk cId="3898765810" sldId="2147483662"/>
          </pc:sldLayoutMkLst>
          <pc:spChg chg="add mod modVis replST">
            <ac:chgData name="Edward Sapp" userId="9c956a8a85d217aa" providerId="LiveId" clId="{672D4EC0-D8A1-4FC0-A949-175A6A47FE5D}" dt="2023-04-17T20:09:28.656" v="44"/>
            <ac:spMkLst>
              <pc:docMk/>
              <pc:sldMasterMk cId="2698892760" sldId="2147483660"/>
              <pc:sldLayoutMk cId="3898765810" sldId="2147483662"/>
              <ac:spMk id="7" creationId="{17B1A6FD-A6C9-21EA-F4D1-55D69D8856A0}"/>
            </ac:spMkLst>
          </pc:spChg>
          <pc:spChg chg="del">
            <ac:chgData name="Edward Sapp" userId="9c956a8a85d217aa" providerId="LiveId" clId="{672D4EC0-D8A1-4FC0-A949-175A6A47FE5D}" dt="2023-04-17T20:09:28.651" v="36"/>
            <ac:spMkLst>
              <pc:docMk/>
              <pc:sldMasterMk cId="2698892760" sldId="2147483660"/>
              <pc:sldLayoutMk cId="3898765810" sldId="2147483662"/>
              <ac:spMk id="15" creationId="{D2E4A2AE-2F55-DD9A-DA27-5722DC8F0F91}"/>
            </ac:spMkLst>
          </pc:spChg>
        </pc:sldLayoutChg>
      </pc:sldMasterChg>
    </pc:docChg>
  </pc:docChgLst>
  <pc:docChgLst>
    <pc:chgData name="Edward Sapp" userId="9c956a8a85d217aa" providerId="LiveId" clId="{D89C455F-637D-423B-8467-CEB301D82C36}"/>
    <pc:docChg chg="undo custSel addSld delSld modSld sldOrd modMainMaster">
      <pc:chgData name="Edward Sapp" userId="9c956a8a85d217aa" providerId="LiveId" clId="{D89C455F-637D-423B-8467-CEB301D82C36}" dt="2023-04-27T21:16:20.551" v="1042" actId="20577"/>
      <pc:docMkLst>
        <pc:docMk/>
      </pc:docMkLst>
      <pc:sldChg chg="modSp mod">
        <pc:chgData name="Edward Sapp" userId="9c956a8a85d217aa" providerId="LiveId" clId="{D89C455F-637D-423B-8467-CEB301D82C36}" dt="2023-04-27T20:24:50.526" v="21" actId="20577"/>
        <pc:sldMkLst>
          <pc:docMk/>
          <pc:sldMk cId="4232919780" sldId="256"/>
        </pc:sldMkLst>
        <pc:spChg chg="mod">
          <ac:chgData name="Edward Sapp" userId="9c956a8a85d217aa" providerId="LiveId" clId="{D89C455F-637D-423B-8467-CEB301D82C36}" dt="2023-04-27T20:24:48.018" v="19" actId="20577"/>
          <ac:spMkLst>
            <pc:docMk/>
            <pc:sldMk cId="4232919780" sldId="256"/>
            <ac:spMk id="2" creationId="{D5648802-A345-667E-A14F-A99D695A4BB0}"/>
          </ac:spMkLst>
        </pc:spChg>
        <pc:spChg chg="mod">
          <ac:chgData name="Edward Sapp" userId="9c956a8a85d217aa" providerId="LiveId" clId="{D89C455F-637D-423B-8467-CEB301D82C36}" dt="2023-04-27T20:24:50.526" v="21" actId="20577"/>
          <ac:spMkLst>
            <pc:docMk/>
            <pc:sldMk cId="4232919780" sldId="256"/>
            <ac:spMk id="3" creationId="{A8D1AD7B-43B4-0C79-5D8E-4ACF862B73FA}"/>
          </ac:spMkLst>
        </pc:spChg>
      </pc:sldChg>
      <pc:sldChg chg="modSp mod">
        <pc:chgData name="Edward Sapp" userId="9c956a8a85d217aa" providerId="LiveId" clId="{D89C455F-637D-423B-8467-CEB301D82C36}" dt="2023-04-27T21:16:20.551" v="1042" actId="20577"/>
        <pc:sldMkLst>
          <pc:docMk/>
          <pc:sldMk cId="4176301098" sldId="258"/>
        </pc:sldMkLst>
        <pc:spChg chg="mod">
          <ac:chgData name="Edward Sapp" userId="9c956a8a85d217aa" providerId="LiveId" clId="{D89C455F-637D-423B-8467-CEB301D82C36}" dt="2023-04-27T21:16:20.551" v="1042" actId="20577"/>
          <ac:spMkLst>
            <pc:docMk/>
            <pc:sldMk cId="4176301098" sldId="258"/>
            <ac:spMk id="3" creationId="{262C9B9F-EE23-DF68-818A-6A3E4675B94D}"/>
          </ac:spMkLst>
        </pc:spChg>
        <pc:graphicFrameChg chg="mod modGraphic">
          <ac:chgData name="Edward Sapp" userId="9c956a8a85d217aa" providerId="LiveId" clId="{D89C455F-637D-423B-8467-CEB301D82C36}" dt="2023-04-27T20:53:17.516" v="1008" actId="20577"/>
          <ac:graphicFrameMkLst>
            <pc:docMk/>
            <pc:sldMk cId="4176301098" sldId="258"/>
            <ac:graphicFrameMk id="5" creationId="{A4BCBAE7-675F-88D4-0BC9-64BC0FF5C91C}"/>
          </ac:graphicFrameMkLst>
        </pc:graphicFrameChg>
      </pc:sldChg>
      <pc:sldChg chg="addSp delSp modSp mod">
        <pc:chgData name="Edward Sapp" userId="9c956a8a85d217aa" providerId="LiveId" clId="{D89C455F-637D-423B-8467-CEB301D82C36}" dt="2023-04-27T20:37:50.858" v="227" actId="14100"/>
        <pc:sldMkLst>
          <pc:docMk/>
          <pc:sldMk cId="2715147155" sldId="259"/>
        </pc:sldMkLst>
        <pc:picChg chg="del">
          <ac:chgData name="Edward Sapp" userId="9c956a8a85d217aa" providerId="LiveId" clId="{D89C455F-637D-423B-8467-CEB301D82C36}" dt="2023-04-27T20:36:03.123" v="217" actId="478"/>
          <ac:picMkLst>
            <pc:docMk/>
            <pc:sldMk cId="2715147155" sldId="259"/>
            <ac:picMk id="3" creationId="{31CE9100-EC27-3B1F-EEC7-3887937A284D}"/>
          </ac:picMkLst>
        </pc:picChg>
        <pc:picChg chg="add del mod">
          <ac:chgData name="Edward Sapp" userId="9c956a8a85d217aa" providerId="LiveId" clId="{D89C455F-637D-423B-8467-CEB301D82C36}" dt="2023-04-27T20:37:44.040" v="220" actId="478"/>
          <ac:picMkLst>
            <pc:docMk/>
            <pc:sldMk cId="2715147155" sldId="259"/>
            <ac:picMk id="5" creationId="{E8565531-8918-DC57-D90D-A309F94FB8FD}"/>
          </ac:picMkLst>
        </pc:picChg>
        <pc:picChg chg="add mod">
          <ac:chgData name="Edward Sapp" userId="9c956a8a85d217aa" providerId="LiveId" clId="{D89C455F-637D-423B-8467-CEB301D82C36}" dt="2023-04-27T20:37:50.858" v="227" actId="14100"/>
          <ac:picMkLst>
            <pc:docMk/>
            <pc:sldMk cId="2715147155" sldId="259"/>
            <ac:picMk id="6" creationId="{4F0B13FA-CF2F-4E8A-A79B-F08F6E5EDE56}"/>
          </ac:picMkLst>
        </pc:picChg>
      </pc:sldChg>
      <pc:sldChg chg="modSp mod ord">
        <pc:chgData name="Edward Sapp" userId="9c956a8a85d217aa" providerId="LiveId" clId="{D89C455F-637D-423B-8467-CEB301D82C36}" dt="2023-04-27T20:43:31.278" v="411"/>
        <pc:sldMkLst>
          <pc:docMk/>
          <pc:sldMk cId="4199405323" sldId="261"/>
        </pc:sldMkLst>
        <pc:spChg chg="mod">
          <ac:chgData name="Edward Sapp" userId="9c956a8a85d217aa" providerId="LiveId" clId="{D89C455F-637D-423B-8467-CEB301D82C36}" dt="2023-04-27T20:39:12.965" v="295" actId="20577"/>
          <ac:spMkLst>
            <pc:docMk/>
            <pc:sldMk cId="4199405323" sldId="261"/>
            <ac:spMk id="3" creationId="{262C9B9F-EE23-DF68-818A-6A3E4675B94D}"/>
          </ac:spMkLst>
        </pc:spChg>
      </pc:sldChg>
      <pc:sldChg chg="addSp delSp modSp mod">
        <pc:chgData name="Edward Sapp" userId="9c956a8a85d217aa" providerId="LiveId" clId="{D89C455F-637D-423B-8467-CEB301D82C36}" dt="2023-04-27T20:35:17.360" v="213" actId="1038"/>
        <pc:sldMkLst>
          <pc:docMk/>
          <pc:sldMk cId="277159987" sldId="262"/>
        </pc:sldMkLst>
        <pc:spChg chg="add mod">
          <ac:chgData name="Edward Sapp" userId="9c956a8a85d217aa" providerId="LiveId" clId="{D89C455F-637D-423B-8467-CEB301D82C36}" dt="2023-04-27T20:35:17.360" v="213" actId="1038"/>
          <ac:spMkLst>
            <pc:docMk/>
            <pc:sldMk cId="277159987" sldId="262"/>
            <ac:spMk id="9" creationId="{59BB8372-4477-0686-4A73-ABE61B62ED67}"/>
          </ac:spMkLst>
        </pc:spChg>
        <pc:picChg chg="add del mod">
          <ac:chgData name="Edward Sapp" userId="9c956a8a85d217aa" providerId="LiveId" clId="{D89C455F-637D-423B-8467-CEB301D82C36}" dt="2023-04-27T20:34:15.591" v="190" actId="478"/>
          <ac:picMkLst>
            <pc:docMk/>
            <pc:sldMk cId="277159987" sldId="262"/>
            <ac:picMk id="5" creationId="{8F8E54CC-E495-B735-A4EC-A992151261A3}"/>
          </ac:picMkLst>
        </pc:picChg>
        <pc:picChg chg="add mod ord modCrop">
          <ac:chgData name="Edward Sapp" userId="9c956a8a85d217aa" providerId="LiveId" clId="{D89C455F-637D-423B-8467-CEB301D82C36}" dt="2023-04-27T20:35:04.077" v="200" actId="208"/>
          <ac:picMkLst>
            <pc:docMk/>
            <pc:sldMk cId="277159987" sldId="262"/>
            <ac:picMk id="7" creationId="{6EB76843-4D3E-3635-1FB0-8D89270816AF}"/>
          </ac:picMkLst>
        </pc:picChg>
        <pc:picChg chg="del">
          <ac:chgData name="Edward Sapp" userId="9c956a8a85d217aa" providerId="LiveId" clId="{D89C455F-637D-423B-8467-CEB301D82C36}" dt="2023-04-27T20:34:38.758" v="197" actId="478"/>
          <ac:picMkLst>
            <pc:docMk/>
            <pc:sldMk cId="277159987" sldId="262"/>
            <ac:picMk id="10" creationId="{9234C7D6-7217-0D9D-46BC-4639ABC94830}"/>
          </ac:picMkLst>
        </pc:picChg>
      </pc:sldChg>
      <pc:sldChg chg="addSp delSp modSp mod">
        <pc:chgData name="Edward Sapp" userId="9c956a8a85d217aa" providerId="LiveId" clId="{D89C455F-637D-423B-8467-CEB301D82C36}" dt="2023-04-27T20:38:55.240" v="290" actId="1035"/>
        <pc:sldMkLst>
          <pc:docMk/>
          <pc:sldMk cId="1783262590" sldId="263"/>
        </pc:sldMkLst>
        <pc:picChg chg="add mod">
          <ac:chgData name="Edward Sapp" userId="9c956a8a85d217aa" providerId="LiveId" clId="{D89C455F-637D-423B-8467-CEB301D82C36}" dt="2023-04-27T20:38:55.240" v="290" actId="1035"/>
          <ac:picMkLst>
            <pc:docMk/>
            <pc:sldMk cId="1783262590" sldId="263"/>
            <ac:picMk id="3" creationId="{86493E9A-6B63-680F-40DD-97CA9A44576F}"/>
          </ac:picMkLst>
        </pc:picChg>
        <pc:picChg chg="del">
          <ac:chgData name="Edward Sapp" userId="9c956a8a85d217aa" providerId="LiveId" clId="{D89C455F-637D-423B-8467-CEB301D82C36}" dt="2023-04-27T20:38:01.762" v="229" actId="478"/>
          <ac:picMkLst>
            <pc:docMk/>
            <pc:sldMk cId="1783262590" sldId="263"/>
            <ac:picMk id="5" creationId="{80D34B5B-A4FD-3238-A044-A082DA647615}"/>
          </ac:picMkLst>
        </pc:picChg>
      </pc:sldChg>
      <pc:sldChg chg="addSp delSp modSp mod">
        <pc:chgData name="Edward Sapp" userId="9c956a8a85d217aa" providerId="LiveId" clId="{D89C455F-637D-423B-8467-CEB301D82C36}" dt="2023-04-27T20:38:57.287" v="292" actId="1035"/>
        <pc:sldMkLst>
          <pc:docMk/>
          <pc:sldMk cId="2238092581" sldId="264"/>
        </pc:sldMkLst>
        <pc:picChg chg="del">
          <ac:chgData name="Edward Sapp" userId="9c956a8a85d217aa" providerId="LiveId" clId="{D89C455F-637D-423B-8467-CEB301D82C36}" dt="2023-04-27T20:38:37.176" v="283" actId="478"/>
          <ac:picMkLst>
            <pc:docMk/>
            <pc:sldMk cId="2238092581" sldId="264"/>
            <ac:picMk id="3" creationId="{258BAE59-E8CE-70CB-249B-DB6C588F0A15}"/>
          </ac:picMkLst>
        </pc:picChg>
        <pc:picChg chg="add mod">
          <ac:chgData name="Edward Sapp" userId="9c956a8a85d217aa" providerId="LiveId" clId="{D89C455F-637D-423B-8467-CEB301D82C36}" dt="2023-04-27T20:38:57.287" v="292" actId="1035"/>
          <ac:picMkLst>
            <pc:docMk/>
            <pc:sldMk cId="2238092581" sldId="264"/>
            <ac:picMk id="5" creationId="{E648C31C-6D3D-3D22-932D-67DD734816E4}"/>
          </ac:picMkLst>
        </pc:picChg>
      </pc:sldChg>
      <pc:sldChg chg="modSp mod">
        <pc:chgData name="Edward Sapp" userId="9c956a8a85d217aa" providerId="LiveId" clId="{D89C455F-637D-423B-8467-CEB301D82C36}" dt="2023-04-27T20:55:01.545" v="1039" actId="20577"/>
        <pc:sldMkLst>
          <pc:docMk/>
          <pc:sldMk cId="1181143302" sldId="265"/>
        </pc:sldMkLst>
        <pc:spChg chg="mod">
          <ac:chgData name="Edward Sapp" userId="9c956a8a85d217aa" providerId="LiveId" clId="{D89C455F-637D-423B-8467-CEB301D82C36}" dt="2023-04-27T20:55:01.545" v="1039" actId="20577"/>
          <ac:spMkLst>
            <pc:docMk/>
            <pc:sldMk cId="1181143302" sldId="265"/>
            <ac:spMk id="3" creationId="{262C9B9F-EE23-DF68-818A-6A3E4675B94D}"/>
          </ac:spMkLst>
        </pc:spChg>
      </pc:sldChg>
      <pc:sldChg chg="addSp delSp modSp add del mod ord">
        <pc:chgData name="Edward Sapp" userId="9c956a8a85d217aa" providerId="LiveId" clId="{D89C455F-637D-423B-8467-CEB301D82C36}" dt="2023-04-27T20:40:29.303" v="321"/>
        <pc:sldMkLst>
          <pc:docMk/>
          <pc:sldMk cId="2492294405" sldId="266"/>
        </pc:sldMkLst>
        <pc:spChg chg="mod">
          <ac:chgData name="Edward Sapp" userId="9c956a8a85d217aa" providerId="LiveId" clId="{D89C455F-637D-423B-8467-CEB301D82C36}" dt="2023-04-27T20:40:24.879" v="317" actId="20577"/>
          <ac:spMkLst>
            <pc:docMk/>
            <pc:sldMk cId="2492294405" sldId="266"/>
            <ac:spMk id="2" creationId="{D5648802-A345-667E-A14F-A99D695A4BB0}"/>
          </ac:spMkLst>
        </pc:spChg>
        <pc:spChg chg="del">
          <ac:chgData name="Edward Sapp" userId="9c956a8a85d217aa" providerId="LiveId" clId="{D89C455F-637D-423B-8467-CEB301D82C36}" dt="2023-04-27T20:40:26.468" v="318" actId="478"/>
          <ac:spMkLst>
            <pc:docMk/>
            <pc:sldMk cId="2492294405" sldId="266"/>
            <ac:spMk id="3" creationId="{A8D1AD7B-43B4-0C79-5D8E-4ACF862B73FA}"/>
          </ac:spMkLst>
        </pc:spChg>
        <pc:spChg chg="add del mod">
          <ac:chgData name="Edward Sapp" userId="9c956a8a85d217aa" providerId="LiveId" clId="{D89C455F-637D-423B-8467-CEB301D82C36}" dt="2023-04-27T20:40:27.633" v="319" actId="478"/>
          <ac:spMkLst>
            <pc:docMk/>
            <pc:sldMk cId="2492294405" sldId="266"/>
            <ac:spMk id="6" creationId="{C9621E0A-0AB0-8465-4916-CC5C7D89F39A}"/>
          </ac:spMkLst>
        </pc:spChg>
      </pc:sldChg>
      <pc:sldChg chg="addSp delSp modSp mod ord">
        <pc:chgData name="Edward Sapp" userId="9c956a8a85d217aa" providerId="LiveId" clId="{D89C455F-637D-423B-8467-CEB301D82C36}" dt="2023-04-27T20:43:06.555" v="405" actId="20577"/>
        <pc:sldMkLst>
          <pc:docMk/>
          <pc:sldMk cId="192067775" sldId="267"/>
        </pc:sldMkLst>
        <pc:spChg chg="mod">
          <ac:chgData name="Edward Sapp" userId="9c956a8a85d217aa" providerId="LiveId" clId="{D89C455F-637D-423B-8467-CEB301D82C36}" dt="2023-04-27T20:43:06.555" v="405" actId="20577"/>
          <ac:spMkLst>
            <pc:docMk/>
            <pc:sldMk cId="192067775" sldId="267"/>
            <ac:spMk id="3" creationId="{262C9B9F-EE23-DF68-818A-6A3E4675B94D}"/>
          </ac:spMkLst>
        </pc:spChg>
        <pc:picChg chg="del">
          <ac:chgData name="Edward Sapp" userId="9c956a8a85d217aa" providerId="LiveId" clId="{D89C455F-637D-423B-8467-CEB301D82C36}" dt="2023-04-27T20:41:22.558" v="324" actId="478"/>
          <ac:picMkLst>
            <pc:docMk/>
            <pc:sldMk cId="192067775" sldId="267"/>
            <ac:picMk id="5" creationId="{557F460C-F738-F8AE-A177-56AAF1614D53}"/>
          </ac:picMkLst>
        </pc:picChg>
        <pc:picChg chg="add mod">
          <ac:chgData name="Edward Sapp" userId="9c956a8a85d217aa" providerId="LiveId" clId="{D89C455F-637D-423B-8467-CEB301D82C36}" dt="2023-04-27T20:41:27.754" v="337" actId="1036"/>
          <ac:picMkLst>
            <pc:docMk/>
            <pc:sldMk cId="192067775" sldId="267"/>
            <ac:picMk id="6" creationId="{9757482E-77BA-0254-8E30-3FB971654C74}"/>
          </ac:picMkLst>
        </pc:picChg>
      </pc:sldChg>
      <pc:sldMasterChg chg="modSldLayout">
        <pc:chgData name="Edward Sapp" userId="9c956a8a85d217aa" providerId="LiveId" clId="{D89C455F-637D-423B-8467-CEB301D82C36}" dt="2023-04-27T20:40:21.619" v="309"/>
        <pc:sldMasterMkLst>
          <pc:docMk/>
          <pc:sldMasterMk cId="2698892760" sldId="2147483660"/>
        </pc:sldMasterMkLst>
        <pc:sldLayoutChg chg="addSp delSp modSp mod">
          <pc:chgData name="Edward Sapp" userId="9c956a8a85d217aa" providerId="LiveId" clId="{D89C455F-637D-423B-8467-CEB301D82C36}" dt="2023-04-27T20:40:21.619" v="309"/>
          <pc:sldLayoutMkLst>
            <pc:docMk/>
            <pc:sldMasterMk cId="2698892760" sldId="2147483660"/>
            <pc:sldLayoutMk cId="570428483" sldId="2147483661"/>
          </pc:sldLayoutMkLst>
          <pc:spChg chg="add mod modVis replST">
            <ac:chgData name="Edward Sapp" userId="9c956a8a85d217aa" providerId="LiveId" clId="{D89C455F-637D-423B-8467-CEB301D82C36}" dt="2023-04-27T20:40:21.619" v="309"/>
            <ac:spMkLst>
              <pc:docMk/>
              <pc:sldMasterMk cId="2698892760" sldId="2147483660"/>
              <pc:sldLayoutMk cId="570428483" sldId="2147483661"/>
              <ac:spMk id="7" creationId="{669C19EA-564C-D222-CE41-5D4FF2C9DDE2}"/>
            </ac:spMkLst>
          </pc:spChg>
          <pc:spChg chg="del">
            <ac:chgData name="Edward Sapp" userId="9c956a8a85d217aa" providerId="LiveId" clId="{D89C455F-637D-423B-8467-CEB301D82C36}" dt="2023-04-27T20:40:21.608" v="301"/>
            <ac:spMkLst>
              <pc:docMk/>
              <pc:sldMasterMk cId="2698892760" sldId="2147483660"/>
              <pc:sldLayoutMk cId="570428483" sldId="2147483661"/>
              <ac:spMk id="8" creationId="{18020DBB-4369-50FE-6EE3-566D3DF5548B}"/>
            </ac:spMkLst>
          </pc:spChg>
        </pc:sldLayoutChg>
      </pc:sldMaster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Do not remove" hidden="1">
            <a:extLst>
              <a:ext uri="{FF2B5EF4-FFF2-40B4-BE49-F238E27FC236}">
                <a16:creationId xmlns:a16="http://schemas.microsoft.com/office/drawing/2014/main" id="{669C19EA-564C-D222-CE41-5D4FF2C9DDE2}"/>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172839-1C07-4908-8F17-9712DB8ED518}" type="datetimeFigureOut">
              <a:rPr lang="en-US" smtClean="0"/>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570428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172839-1C07-4908-8F17-9712DB8ED518}" type="datetimeFigureOut">
              <a:rPr lang="en-US" smtClean="0"/>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3645772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172839-1C07-4908-8F17-9712DB8ED518}" type="datetimeFigureOut">
              <a:rPr lang="en-US" smtClean="0"/>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208343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Do not remove" hidden="1">
            <a:extLst>
              <a:ext uri="{FF2B5EF4-FFF2-40B4-BE49-F238E27FC236}">
                <a16:creationId xmlns:a16="http://schemas.microsoft.com/office/drawing/2014/main" id="{17B1A6FD-A6C9-21EA-F4D1-55D69D8856A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172839-1C07-4908-8F17-9712DB8ED518}" type="datetimeFigureOut">
              <a:rPr lang="en-US" smtClean="0"/>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3898765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172839-1C07-4908-8F17-9712DB8ED518}" type="datetimeFigureOut">
              <a:rPr lang="en-US" smtClean="0"/>
              <a:t>4/27/2023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3512342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172839-1C07-4908-8F17-9712DB8ED518}" type="datetimeFigureOut">
              <a:rPr lang="en-US" smtClean="0"/>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772756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172839-1C07-4908-8F17-9712DB8ED518}" type="datetimeFigureOut">
              <a:rPr lang="en-US" smtClean="0"/>
              <a:t>4/27/2023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2914038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172839-1C07-4908-8F17-9712DB8ED518}" type="datetimeFigureOut">
              <a:rPr lang="en-US" smtClean="0"/>
              <a:t>4/27/2023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2540155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172839-1C07-4908-8F17-9712DB8ED518}" type="datetimeFigureOut">
              <a:rPr lang="en-US" smtClean="0"/>
              <a:t>4/27/2023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730638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172839-1C07-4908-8F17-9712DB8ED518}" type="datetimeFigureOut">
              <a:rPr lang="en-US" smtClean="0"/>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529907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172839-1C07-4908-8F17-9712DB8ED518}" type="datetimeFigureOut">
              <a:rPr lang="en-US" smtClean="0"/>
              <a:t>4/27/2023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18DE64-0C2D-4ADC-AD11-5E8BB58D12CC}" type="slidenum">
              <a:rPr lang="en-US" smtClean="0"/>
              <a:t>‹#›</a:t>
            </a:fld>
            <a:endParaRPr lang="en-US"/>
          </a:p>
        </p:txBody>
      </p:sp>
    </p:spTree>
    <p:extLst>
      <p:ext uri="{BB962C8B-B14F-4D97-AF65-F5344CB8AC3E}">
        <p14:creationId xmlns:p14="http://schemas.microsoft.com/office/powerpoint/2010/main" val="757703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72839-1C07-4908-8F17-9712DB8ED518}" type="datetimeFigureOut">
              <a:rPr lang="en-US" smtClean="0"/>
              <a:t>4/27/2023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18DE64-0C2D-4ADC-AD11-5E8BB58D12CC}" type="slidenum">
              <a:rPr lang="en-US" smtClean="0"/>
              <a:t>‹#›</a:t>
            </a:fld>
            <a:endParaRPr lang="en-US"/>
          </a:p>
        </p:txBody>
      </p:sp>
    </p:spTree>
    <p:extLst>
      <p:ext uri="{BB962C8B-B14F-4D97-AF65-F5344CB8AC3E}">
        <p14:creationId xmlns:p14="http://schemas.microsoft.com/office/powerpoint/2010/main" val="2698892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8802-A345-667E-A14F-A99D695A4BB0}"/>
              </a:ext>
            </a:extLst>
          </p:cNvPr>
          <p:cNvSpPr>
            <a:spLocks noGrp="1"/>
          </p:cNvSpPr>
          <p:nvPr>
            <p:ph type="ctrTitle"/>
          </p:nvPr>
        </p:nvSpPr>
        <p:spPr>
          <a:xfrm>
            <a:off x="685800" y="2235497"/>
            <a:ext cx="7772400" cy="1113833"/>
          </a:xfrm>
        </p:spPr>
        <p:txBody>
          <a:bodyPr>
            <a:normAutofit/>
          </a:bodyPr>
          <a:lstStyle/>
          <a:p>
            <a:pPr algn="l"/>
            <a:r>
              <a:rPr lang="en-US" sz="3500" b="1" dirty="0">
                <a:latin typeface="+mn-lt"/>
              </a:rPr>
              <a:t>Manchester Law Office Valuation</a:t>
            </a:r>
          </a:p>
        </p:txBody>
      </p:sp>
      <p:sp>
        <p:nvSpPr>
          <p:cNvPr id="3" name="Subtitle 2">
            <a:extLst>
              <a:ext uri="{FF2B5EF4-FFF2-40B4-BE49-F238E27FC236}">
                <a16:creationId xmlns:a16="http://schemas.microsoft.com/office/drawing/2014/main" id="{A8D1AD7B-43B4-0C79-5D8E-4ACF862B73FA}"/>
              </a:ext>
            </a:extLst>
          </p:cNvPr>
          <p:cNvSpPr>
            <a:spLocks noGrp="1"/>
          </p:cNvSpPr>
          <p:nvPr>
            <p:ph type="subTitle" idx="1"/>
          </p:nvPr>
        </p:nvSpPr>
        <p:spPr>
          <a:xfrm>
            <a:off x="766865" y="3620596"/>
            <a:ext cx="6858000" cy="1028097"/>
          </a:xfrm>
        </p:spPr>
        <p:txBody>
          <a:bodyPr>
            <a:normAutofit/>
          </a:bodyPr>
          <a:lstStyle/>
          <a:p>
            <a:pPr algn="l"/>
            <a:r>
              <a:rPr lang="en-US" sz="2000" dirty="0">
                <a:solidFill>
                  <a:schemeClr val="tx1">
                    <a:lumMod val="65000"/>
                    <a:lumOff val="35000"/>
                  </a:schemeClr>
                </a:solidFill>
              </a:rPr>
              <a:t>Edward Sapp</a:t>
            </a:r>
          </a:p>
          <a:p>
            <a:pPr algn="l"/>
            <a:r>
              <a:rPr lang="en-US" sz="2000" dirty="0">
                <a:solidFill>
                  <a:schemeClr val="tx1">
                    <a:lumMod val="65000"/>
                    <a:lumOff val="35000"/>
                  </a:schemeClr>
                </a:solidFill>
              </a:rPr>
              <a:t>April 27</a:t>
            </a:r>
            <a:r>
              <a:rPr lang="en-US" sz="2000" baseline="30000" dirty="0">
                <a:solidFill>
                  <a:schemeClr val="tx1">
                    <a:lumMod val="65000"/>
                    <a:lumOff val="35000"/>
                  </a:schemeClr>
                </a:solidFill>
              </a:rPr>
              <a:t>th</a:t>
            </a:r>
            <a:r>
              <a:rPr lang="en-US" sz="2000" dirty="0">
                <a:solidFill>
                  <a:schemeClr val="tx1">
                    <a:lumMod val="65000"/>
                    <a:lumOff val="35000"/>
                  </a:schemeClr>
                </a:solidFill>
              </a:rPr>
              <a:t>, 2023</a:t>
            </a:r>
          </a:p>
        </p:txBody>
      </p:sp>
      <p:sp>
        <p:nvSpPr>
          <p:cNvPr id="4" name="Rectangle 3">
            <a:extLst>
              <a:ext uri="{FF2B5EF4-FFF2-40B4-BE49-F238E27FC236}">
                <a16:creationId xmlns:a16="http://schemas.microsoft.com/office/drawing/2014/main" id="{6707EABF-488D-E1F5-6B22-96FFAC0C1DA0}"/>
              </a:ext>
            </a:extLst>
          </p:cNvPr>
          <p:cNvSpPr/>
          <p:nvPr/>
        </p:nvSpPr>
        <p:spPr>
          <a:xfrm>
            <a:off x="819900" y="3431980"/>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2919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Further Diligence Questions</a:t>
            </a:r>
          </a:p>
        </p:txBody>
      </p:sp>
      <p:sp>
        <p:nvSpPr>
          <p:cNvPr id="3" name="Content Placeholder 2">
            <a:extLst>
              <a:ext uri="{FF2B5EF4-FFF2-40B4-BE49-F238E27FC236}">
                <a16:creationId xmlns:a16="http://schemas.microsoft.com/office/drawing/2014/main" id="{262C9B9F-EE23-DF68-818A-6A3E4675B94D}"/>
              </a:ext>
            </a:extLst>
          </p:cNvPr>
          <p:cNvSpPr>
            <a:spLocks noGrp="1"/>
          </p:cNvSpPr>
          <p:nvPr>
            <p:ph idx="1"/>
          </p:nvPr>
        </p:nvSpPr>
        <p:spPr>
          <a:xfrm>
            <a:off x="628649" y="774700"/>
            <a:ext cx="8201025" cy="5854306"/>
          </a:xfrm>
        </p:spPr>
        <p:txBody>
          <a:bodyPr>
            <a:noAutofit/>
          </a:bodyPr>
          <a:lstStyle/>
          <a:p>
            <a:pPr>
              <a:lnSpc>
                <a:spcPct val="130000"/>
              </a:lnSpc>
              <a:spcBef>
                <a:spcPts val="0"/>
              </a:spcBef>
              <a:buFont typeface="+mj-lt"/>
              <a:buAutoNum type="arabicPeriod"/>
            </a:pPr>
            <a:r>
              <a:rPr lang="en-US" sz="1100" dirty="0"/>
              <a:t>How many renewal options does each tenant have? What are the terms of the renewal options?</a:t>
            </a:r>
          </a:p>
          <a:p>
            <a:pPr>
              <a:lnSpc>
                <a:spcPct val="130000"/>
              </a:lnSpc>
              <a:spcBef>
                <a:spcPts val="0"/>
              </a:spcBef>
              <a:buFont typeface="+mj-lt"/>
              <a:buAutoNum type="arabicPeriod"/>
            </a:pPr>
            <a:r>
              <a:rPr lang="en-US" sz="1100" dirty="0"/>
              <a:t>Are there any major deferred capital items? Noting capex was zero in 2022 per the Cash Flow Statement.</a:t>
            </a:r>
          </a:p>
          <a:p>
            <a:pPr>
              <a:lnSpc>
                <a:spcPct val="130000"/>
              </a:lnSpc>
              <a:spcBef>
                <a:spcPts val="0"/>
              </a:spcBef>
              <a:buFont typeface="+mj-lt"/>
              <a:buAutoNum type="arabicPeriod"/>
            </a:pPr>
            <a:r>
              <a:rPr lang="en-US" sz="1100" dirty="0"/>
              <a:t>Are there any major outstanding payables that the buyer would assume? TAs, LCs, Accounts Payable, etc.?</a:t>
            </a:r>
          </a:p>
          <a:p>
            <a:pPr>
              <a:lnSpc>
                <a:spcPct val="130000"/>
              </a:lnSpc>
              <a:spcBef>
                <a:spcPts val="0"/>
              </a:spcBef>
              <a:buFont typeface="+mj-lt"/>
              <a:buAutoNum type="arabicPeriod"/>
            </a:pPr>
            <a:r>
              <a:rPr lang="en-US" sz="1100" dirty="0"/>
              <a:t>Are there any vacant units not shown on the January 1 rent roll, or is the building completely occupied?</a:t>
            </a:r>
          </a:p>
          <a:p>
            <a:pPr>
              <a:lnSpc>
                <a:spcPct val="130000"/>
              </a:lnSpc>
              <a:spcBef>
                <a:spcPts val="0"/>
              </a:spcBef>
              <a:buFont typeface="+mj-lt"/>
              <a:buAutoNum type="arabicPeriod"/>
            </a:pPr>
            <a:r>
              <a:rPr lang="en-US" sz="1100" dirty="0"/>
              <a:t>What was the nature of the $71,547 capital expense in 2021?</a:t>
            </a:r>
          </a:p>
          <a:p>
            <a:pPr>
              <a:lnSpc>
                <a:spcPct val="130000"/>
              </a:lnSpc>
              <a:spcBef>
                <a:spcPts val="0"/>
              </a:spcBef>
              <a:buFont typeface="+mj-lt"/>
              <a:buAutoNum type="arabicPeriod"/>
            </a:pPr>
            <a:r>
              <a:rPr lang="en-US" sz="1100" dirty="0"/>
              <a:t>Is seller able to provide a Cash Flow statement for 2020? Trying to get a sense for steady-state capex</a:t>
            </a:r>
          </a:p>
          <a:p>
            <a:pPr>
              <a:lnSpc>
                <a:spcPct val="130000"/>
              </a:lnSpc>
              <a:spcBef>
                <a:spcPts val="0"/>
              </a:spcBef>
              <a:buFont typeface="+mj-lt"/>
              <a:buAutoNum type="arabicPeriod"/>
            </a:pPr>
            <a:r>
              <a:rPr lang="en-US" sz="1100" dirty="0"/>
              <a:t>Are you able to provide budgeted expenses for 2023-2024?</a:t>
            </a:r>
          </a:p>
          <a:p>
            <a:pPr>
              <a:lnSpc>
                <a:spcPct val="130000"/>
              </a:lnSpc>
              <a:spcBef>
                <a:spcPts val="0"/>
              </a:spcBef>
              <a:buFont typeface="+mj-lt"/>
              <a:buAutoNum type="arabicPeriod"/>
            </a:pPr>
            <a:r>
              <a:rPr lang="en-US" sz="1100" dirty="0"/>
              <a:t>Generally, what drove the 30.5% increase in expenses in 2022?</a:t>
            </a:r>
          </a:p>
          <a:p>
            <a:pPr>
              <a:lnSpc>
                <a:spcPct val="130000"/>
              </a:lnSpc>
              <a:spcBef>
                <a:spcPts val="0"/>
              </a:spcBef>
              <a:buFont typeface="+mj-lt"/>
              <a:buAutoNum type="arabicPeriod"/>
            </a:pPr>
            <a:r>
              <a:rPr lang="en-US" sz="1100" dirty="0"/>
              <a:t>Cleaning Purchased Time: $48.6k -&gt; $85.2k. Also, what is the nature of this expense?</a:t>
            </a:r>
          </a:p>
          <a:p>
            <a:pPr>
              <a:lnSpc>
                <a:spcPct val="130000"/>
              </a:lnSpc>
              <a:spcBef>
                <a:spcPts val="0"/>
              </a:spcBef>
              <a:buFont typeface="+mj-lt"/>
              <a:buAutoNum type="arabicPeriod"/>
            </a:pPr>
            <a:r>
              <a:rPr lang="en-US" sz="1100" dirty="0"/>
              <a:t>What is the nature of admin purchased time? It seems to fluctuate from negative to positive</a:t>
            </a:r>
          </a:p>
          <a:p>
            <a:pPr>
              <a:lnSpc>
                <a:spcPct val="130000"/>
              </a:lnSpc>
              <a:spcBef>
                <a:spcPts val="0"/>
              </a:spcBef>
              <a:buFont typeface="+mj-lt"/>
              <a:buAutoNum type="arabicPeriod"/>
            </a:pPr>
            <a:r>
              <a:rPr lang="en-US" sz="1100" dirty="0"/>
              <a:t>What was the 2021 legal expense associated with?</a:t>
            </a:r>
          </a:p>
          <a:p>
            <a:pPr>
              <a:lnSpc>
                <a:spcPct val="130000"/>
              </a:lnSpc>
              <a:spcBef>
                <a:spcPts val="0"/>
              </a:spcBef>
              <a:buFont typeface="+mj-lt"/>
              <a:buAutoNum type="arabicPeriod"/>
            </a:pPr>
            <a:r>
              <a:rPr lang="en-US" sz="1100" dirty="0"/>
              <a:t>Why did property tax drop significantly in 2021?</a:t>
            </a:r>
          </a:p>
          <a:p>
            <a:pPr>
              <a:lnSpc>
                <a:spcPct val="130000"/>
              </a:lnSpc>
              <a:spcBef>
                <a:spcPts val="0"/>
              </a:spcBef>
              <a:buFont typeface="+mj-lt"/>
              <a:buAutoNum type="arabicPeriod"/>
            </a:pPr>
            <a:r>
              <a:rPr lang="en-US" sz="1100" dirty="0"/>
              <a:t>What is the difference between “Taxes” and “Property Taxes”? Why has it been increasing so significantly in recent years?</a:t>
            </a:r>
          </a:p>
          <a:p>
            <a:pPr>
              <a:lnSpc>
                <a:spcPct val="130000"/>
              </a:lnSpc>
              <a:spcBef>
                <a:spcPts val="0"/>
              </a:spcBef>
              <a:buFont typeface="+mj-lt"/>
              <a:buAutoNum type="arabicPeriod"/>
            </a:pPr>
            <a:r>
              <a:rPr lang="en-US" sz="1100" dirty="0"/>
              <a:t>Have you identified any backfill tenants to replace Sightline Law Group, PLLC? If so, are you able to share how far along the discussions are and any preliminary figures around Rent PSF, TIs, LCs, etc. to fill the space?</a:t>
            </a:r>
          </a:p>
          <a:p>
            <a:pPr>
              <a:lnSpc>
                <a:spcPct val="130000"/>
              </a:lnSpc>
              <a:spcBef>
                <a:spcPts val="0"/>
              </a:spcBef>
              <a:buFont typeface="+mj-lt"/>
              <a:buAutoNum type="arabicPeriod"/>
            </a:pPr>
            <a:r>
              <a:rPr lang="en-US" sz="1100" dirty="0"/>
              <a:t>Has SRN Realty indicated any intent to vacate their space? Do you intend to increase their rent during your hold period?</a:t>
            </a:r>
          </a:p>
          <a:p>
            <a:pPr>
              <a:lnSpc>
                <a:spcPct val="130000"/>
              </a:lnSpc>
              <a:spcBef>
                <a:spcPts val="0"/>
              </a:spcBef>
              <a:buFont typeface="+mj-lt"/>
              <a:buAutoNum type="arabicPeriod"/>
            </a:pPr>
            <a:r>
              <a:rPr lang="en-US" sz="1100" dirty="0"/>
              <a:t>How does the Seller currently manage the property? Are any third-party leasing brokers, property managers, etc. involved?</a:t>
            </a:r>
          </a:p>
          <a:p>
            <a:pPr>
              <a:lnSpc>
                <a:spcPct val="130000"/>
              </a:lnSpc>
              <a:spcBef>
                <a:spcPts val="0"/>
              </a:spcBef>
              <a:buFont typeface="+mj-lt"/>
              <a:buAutoNum type="arabicPeriod"/>
            </a:pPr>
            <a:r>
              <a:rPr lang="en-US" sz="1100" dirty="0"/>
              <a:t>Does the annual increase of 2% or CPI for each tenant have a cap?</a:t>
            </a:r>
            <a:endParaRPr lang="en-US" sz="1100" b="1" dirty="0"/>
          </a:p>
          <a:p>
            <a:pPr>
              <a:lnSpc>
                <a:spcPct val="130000"/>
              </a:lnSpc>
              <a:spcBef>
                <a:spcPts val="0"/>
              </a:spcBef>
              <a:buFont typeface="+mj-lt"/>
              <a:buAutoNum type="arabicPeriod"/>
            </a:pPr>
            <a:r>
              <a:rPr lang="en-US" sz="1100" dirty="0"/>
              <a:t>Which 2021 expense account in the income statement includes the $2,221.86 of “Other Liabilities” that I see backed out in the 2021 Cash Flow Statement? Same question in 2022.</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1143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Suggested Next Steps</a:t>
            </a:r>
          </a:p>
        </p:txBody>
      </p:sp>
      <p:sp>
        <p:nvSpPr>
          <p:cNvPr id="3" name="Content Placeholder 2">
            <a:extLst>
              <a:ext uri="{FF2B5EF4-FFF2-40B4-BE49-F238E27FC236}">
                <a16:creationId xmlns:a16="http://schemas.microsoft.com/office/drawing/2014/main" id="{262C9B9F-EE23-DF68-818A-6A3E4675B94D}"/>
              </a:ext>
            </a:extLst>
          </p:cNvPr>
          <p:cNvSpPr>
            <a:spLocks noGrp="1"/>
          </p:cNvSpPr>
          <p:nvPr>
            <p:ph idx="1"/>
          </p:nvPr>
        </p:nvSpPr>
        <p:spPr>
          <a:xfrm>
            <a:off x="628650" y="774700"/>
            <a:ext cx="7886700" cy="5402263"/>
          </a:xfrm>
        </p:spPr>
        <p:txBody>
          <a:bodyPr>
            <a:normAutofit/>
          </a:bodyPr>
          <a:lstStyle/>
          <a:p>
            <a:pPr marL="342900" indent="-342900">
              <a:buFont typeface="+mj-lt"/>
              <a:buAutoNum type="arabicPeriod"/>
            </a:pPr>
            <a:r>
              <a:rPr lang="en-US" sz="1500" dirty="0"/>
              <a:t>Run through this presentation as a group, explain key financial concepts driving the analysis</a:t>
            </a:r>
          </a:p>
          <a:p>
            <a:pPr marL="342900" indent="-342900">
              <a:buFont typeface="+mj-lt"/>
              <a:buAutoNum type="arabicPeriod"/>
            </a:pPr>
            <a:r>
              <a:rPr lang="en-US" sz="1500" dirty="0"/>
              <a:t>Review and potentially refine the assumptions driving the valuation model</a:t>
            </a:r>
          </a:p>
          <a:p>
            <a:pPr marL="342900" indent="-342900">
              <a:buFont typeface="+mj-lt"/>
              <a:buAutoNum type="arabicPeriod"/>
            </a:pPr>
            <a:r>
              <a:rPr lang="en-US" sz="1500" dirty="0"/>
              <a:t>Follow-up on diligence questions</a:t>
            </a:r>
          </a:p>
          <a:p>
            <a:pPr marL="342900" indent="-342900">
              <a:buFont typeface="+mj-lt"/>
              <a:buAutoNum type="arabicPeriod"/>
            </a:pPr>
            <a:r>
              <a:rPr lang="en-US" sz="1500" dirty="0"/>
              <a:t>Comparable sales analysis</a:t>
            </a:r>
          </a:p>
          <a:p>
            <a:pPr marL="342900" indent="-342900">
              <a:buFont typeface="+mj-lt"/>
              <a:buAutoNum type="arabicPeriod"/>
            </a:pPr>
            <a:r>
              <a:rPr lang="en-US" sz="1500" dirty="0"/>
              <a:t>Rental comps analysis</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2854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Executive Summary</a:t>
            </a:r>
          </a:p>
        </p:txBody>
      </p:sp>
      <p:sp>
        <p:nvSpPr>
          <p:cNvPr id="3" name="Content Placeholder 2">
            <a:extLst>
              <a:ext uri="{FF2B5EF4-FFF2-40B4-BE49-F238E27FC236}">
                <a16:creationId xmlns:a16="http://schemas.microsoft.com/office/drawing/2014/main" id="{262C9B9F-EE23-DF68-818A-6A3E4675B94D}"/>
              </a:ext>
            </a:extLst>
          </p:cNvPr>
          <p:cNvSpPr>
            <a:spLocks noGrp="1"/>
          </p:cNvSpPr>
          <p:nvPr>
            <p:ph idx="1"/>
          </p:nvPr>
        </p:nvSpPr>
        <p:spPr>
          <a:xfrm>
            <a:off x="628650" y="774700"/>
            <a:ext cx="7886700" cy="2788355"/>
          </a:xfrm>
        </p:spPr>
        <p:txBody>
          <a:bodyPr>
            <a:normAutofit/>
          </a:bodyPr>
          <a:lstStyle/>
          <a:p>
            <a:r>
              <a:rPr lang="en-US" sz="1500" dirty="0"/>
              <a:t>5 Consortium Ave (“the Property”) is </a:t>
            </a:r>
            <a:r>
              <a:rPr lang="en-US" sz="1500"/>
              <a:t>a 62.9k </a:t>
            </a:r>
            <a:r>
              <a:rPr lang="en-US" sz="1500" dirty="0"/>
              <a:t>SF Law Office Building in Manchester, NH</a:t>
            </a:r>
          </a:p>
          <a:p>
            <a:r>
              <a:rPr lang="en-US" sz="1500" dirty="0"/>
              <a:t>The building currently has three owners (the “Seller”), two of which are retired from the group, and one is soon to retire</a:t>
            </a:r>
          </a:p>
          <a:p>
            <a:r>
              <a:rPr lang="en-US" sz="1500" dirty="0"/>
              <a:t>The five practicing lawyers (the “Practicing Group”) and two of the Sellers (together, the “Buyer” or “Buyers”) contemplate completely buying out one of the three Sellers and partially liquidating down the other two so there would eventually be seven equal owners (14.3% each)</a:t>
            </a:r>
            <a:endParaRPr lang="en-US" sz="1500" dirty="0">
              <a:highlight>
                <a:srgbClr val="FFFF00"/>
              </a:highlight>
            </a:endParaRPr>
          </a:p>
          <a:p>
            <a:r>
              <a:rPr lang="en-US" sz="1500" dirty="0"/>
              <a:t>The Practicing Group, Manchester Law Group, currently rents the space and represents the largest footprint at 46.9k SF, or 74.5% of the 62.9k SF building. The other tenants also represent legal uses, barring SRN Realty which occupies 752 SF or 1.2% of the building</a:t>
            </a:r>
          </a:p>
          <a:p>
            <a:r>
              <a:rPr lang="en-US" sz="1500" dirty="0"/>
              <a:t>Manchester Law Group engaged Edward Sapp on April 25</a:t>
            </a:r>
            <a:r>
              <a:rPr lang="en-US" sz="1500" baseline="30000" dirty="0"/>
              <a:t>th</a:t>
            </a:r>
            <a:r>
              <a:rPr lang="en-US" sz="1500" dirty="0"/>
              <a:t>, 2023 to determine the following:</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5">
            <a:extLst>
              <a:ext uri="{FF2B5EF4-FFF2-40B4-BE49-F238E27FC236}">
                <a16:creationId xmlns:a16="http://schemas.microsoft.com/office/drawing/2014/main" id="{A4BCBAE7-675F-88D4-0BC9-64BC0FF5C91C}"/>
              </a:ext>
            </a:extLst>
          </p:cNvPr>
          <p:cNvGraphicFramePr>
            <a:graphicFrameLocks noGrp="1"/>
          </p:cNvGraphicFramePr>
          <p:nvPr>
            <p:extLst>
              <p:ext uri="{D42A27DB-BD31-4B8C-83A1-F6EECF244321}">
                <p14:modId xmlns:p14="http://schemas.microsoft.com/office/powerpoint/2010/main" val="2982179822"/>
              </p:ext>
            </p:extLst>
          </p:nvPr>
        </p:nvGraphicFramePr>
        <p:xfrm>
          <a:off x="464820" y="3445650"/>
          <a:ext cx="8374380" cy="3337560"/>
        </p:xfrm>
        <a:graphic>
          <a:graphicData uri="http://schemas.openxmlformats.org/drawingml/2006/table">
            <a:tbl>
              <a:tblPr firstRow="1" bandRow="1">
                <a:tableStyleId>{5C22544A-7EE6-4342-B048-85BDC9FD1C3A}</a:tableStyleId>
              </a:tblPr>
              <a:tblGrid>
                <a:gridCol w="2654113">
                  <a:extLst>
                    <a:ext uri="{9D8B030D-6E8A-4147-A177-3AD203B41FA5}">
                      <a16:colId xmlns:a16="http://schemas.microsoft.com/office/drawing/2014/main" val="172760301"/>
                    </a:ext>
                  </a:extLst>
                </a:gridCol>
                <a:gridCol w="5720267">
                  <a:extLst>
                    <a:ext uri="{9D8B030D-6E8A-4147-A177-3AD203B41FA5}">
                      <a16:colId xmlns:a16="http://schemas.microsoft.com/office/drawing/2014/main" val="3066655477"/>
                    </a:ext>
                  </a:extLst>
                </a:gridCol>
              </a:tblGrid>
              <a:tr h="287661">
                <a:tc>
                  <a:txBody>
                    <a:bodyPr/>
                    <a:lstStyle/>
                    <a:p>
                      <a:r>
                        <a:rPr lang="en-US" sz="1300" dirty="0"/>
                        <a:t>Question</a:t>
                      </a:r>
                    </a:p>
                  </a:txBody>
                  <a:tcPr/>
                </a:tc>
                <a:tc>
                  <a:txBody>
                    <a:bodyPr/>
                    <a:lstStyle/>
                    <a:p>
                      <a:r>
                        <a:rPr lang="en-US" sz="1300" dirty="0"/>
                        <a:t>Response</a:t>
                      </a:r>
                    </a:p>
                  </a:txBody>
                  <a:tcPr/>
                </a:tc>
                <a:extLst>
                  <a:ext uri="{0D108BD9-81ED-4DB2-BD59-A6C34878D82A}">
                    <a16:rowId xmlns:a16="http://schemas.microsoft.com/office/drawing/2014/main" val="2092518627"/>
                  </a:ext>
                </a:extLst>
              </a:tr>
              <a:tr h="7503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Whether the $17.0M asking price is reasonable</a:t>
                      </a:r>
                    </a:p>
                  </a:txBody>
                  <a:tcPr/>
                </a:tc>
                <a:tc>
                  <a:txBody>
                    <a:bodyPr/>
                    <a:lstStyle/>
                    <a:p>
                      <a:pPr marL="285750" indent="-285750">
                        <a:buFont typeface="Arial" panose="020B0604020202020204" pitchFamily="34" charset="0"/>
                        <a:buChar char="•"/>
                      </a:pPr>
                      <a:r>
                        <a:rPr lang="en-US" sz="1300" b="1" dirty="0"/>
                        <a:t>$17.0M</a:t>
                      </a:r>
                      <a:r>
                        <a:rPr lang="en-US" sz="1300" dirty="0"/>
                        <a:t> ask (5.0% going-in cap rate) is tight vs. 8.5% market cap rate, reflecting an inflated valuation. Further, would return 2.2% over 10-year hold period, significantly below market rate of return</a:t>
                      </a:r>
                    </a:p>
                    <a:p>
                      <a:pPr marL="285750" indent="-285750">
                        <a:buFont typeface="Arial" panose="020B0604020202020204" pitchFamily="34" charset="0"/>
                        <a:buChar char="•"/>
                      </a:pPr>
                      <a:r>
                        <a:rPr lang="en-US" sz="1300" b="1" dirty="0"/>
                        <a:t>$13.2M</a:t>
                      </a:r>
                      <a:r>
                        <a:rPr lang="en-US" sz="1300" dirty="0"/>
                        <a:t> offer would achieve client’s 5.75% hurdle rate of return</a:t>
                      </a:r>
                    </a:p>
                    <a:p>
                      <a:pPr marL="285750" indent="-285750">
                        <a:buFont typeface="Arial" panose="020B0604020202020204" pitchFamily="34" charset="0"/>
                        <a:buChar char="•"/>
                      </a:pPr>
                      <a:r>
                        <a:rPr lang="en-US" sz="1300" b="1" dirty="0"/>
                        <a:t>$9.5M</a:t>
                      </a:r>
                      <a:r>
                        <a:rPr lang="en-US" sz="1300" dirty="0"/>
                        <a:t> invested today into a relatively safe 5.75% investment account would cover rent for next 10 years</a:t>
                      </a:r>
                    </a:p>
                  </a:txBody>
                  <a:tcPr/>
                </a:tc>
                <a:extLst>
                  <a:ext uri="{0D108BD9-81ED-4DB2-BD59-A6C34878D82A}">
                    <a16:rowId xmlns:a16="http://schemas.microsoft.com/office/drawing/2014/main" val="2574975483"/>
                  </a:ext>
                </a:extLst>
              </a:tr>
              <a:tr h="9184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Determine potential ways to value the building in the future for when new lawyers enter/leave the Buyer group and come in and out of the LLC which owns the real estate</a:t>
                      </a:r>
                    </a:p>
                  </a:txBody>
                  <a:tcPr/>
                </a:tc>
                <a:tc>
                  <a:txBody>
                    <a:bodyPr/>
                    <a:lstStyle/>
                    <a:p>
                      <a:r>
                        <a:rPr lang="en-US" sz="1300" dirty="0"/>
                        <a:t>Short answer would be to refresh the Excel file provided in this analysis on a rolling basis. The stickiest part is always going to be to agree on a cap rate. In situations where parties need to agree, typically you each bring an appraisal and meet in the middle on cap rate and projections.</a:t>
                      </a:r>
                    </a:p>
                  </a:txBody>
                  <a:tcPr/>
                </a:tc>
                <a:extLst>
                  <a:ext uri="{0D108BD9-81ED-4DB2-BD59-A6C34878D82A}">
                    <a16:rowId xmlns:a16="http://schemas.microsoft.com/office/drawing/2014/main" val="1660144465"/>
                  </a:ext>
                </a:extLst>
              </a:tr>
              <a:tr h="5821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How to execute the purchase in a tax-efficient manner</a:t>
                      </a:r>
                    </a:p>
                  </a:txBody>
                  <a:tcPr/>
                </a:tc>
                <a:tc>
                  <a:txBody>
                    <a:bodyPr/>
                    <a:lstStyle/>
                    <a:p>
                      <a:r>
                        <a:rPr lang="en-US" sz="1300" dirty="0"/>
                        <a:t>Will ultimately need to contract a qualified tax advisor or accountant, tax can be a very localized beast. That said, I have outlined some high-level tax strategies on P9: 1031 Exchange, Installment Sales, Opportunity Zones.</a:t>
                      </a:r>
                    </a:p>
                  </a:txBody>
                  <a:tcPr/>
                </a:tc>
                <a:extLst>
                  <a:ext uri="{0D108BD9-81ED-4DB2-BD59-A6C34878D82A}">
                    <a16:rowId xmlns:a16="http://schemas.microsoft.com/office/drawing/2014/main" val="26398631"/>
                  </a:ext>
                </a:extLst>
              </a:tr>
            </a:tbl>
          </a:graphicData>
        </a:graphic>
      </p:graphicFrame>
    </p:spTree>
    <p:extLst>
      <p:ext uri="{BB962C8B-B14F-4D97-AF65-F5344CB8AC3E}">
        <p14:creationId xmlns:p14="http://schemas.microsoft.com/office/powerpoint/2010/main" val="4176301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EB76843-4D3E-3635-1FB0-8D89270816AF}"/>
              </a:ext>
            </a:extLst>
          </p:cNvPr>
          <p:cNvPicPr>
            <a:picLocks noChangeAspect="1"/>
          </p:cNvPicPr>
          <p:nvPr/>
        </p:nvPicPr>
        <p:blipFill rotWithShape="1">
          <a:blip r:embed="rId2"/>
          <a:srcRect l="22515"/>
          <a:stretch/>
        </p:blipFill>
        <p:spPr>
          <a:xfrm>
            <a:off x="5005551" y="760200"/>
            <a:ext cx="3747803" cy="5742781"/>
          </a:xfrm>
          <a:prstGeom prst="rect">
            <a:avLst/>
          </a:prstGeom>
          <a:ln w="19050">
            <a:solidFill>
              <a:srgbClr val="203864"/>
            </a:solidFill>
          </a:ln>
        </p:spPr>
      </p:pic>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Asset Map and Images</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374F79C-2FBB-F081-DCE0-980107267D2E}"/>
              </a:ext>
            </a:extLst>
          </p:cNvPr>
          <p:cNvPicPr>
            <a:picLocks noChangeAspect="1"/>
          </p:cNvPicPr>
          <p:nvPr/>
        </p:nvPicPr>
        <p:blipFill rotWithShape="1">
          <a:blip r:embed="rId3"/>
          <a:srcRect l="9836" t="3989" r="4705" b="16542"/>
          <a:stretch/>
        </p:blipFill>
        <p:spPr>
          <a:xfrm>
            <a:off x="729109" y="784543"/>
            <a:ext cx="4133002" cy="3275733"/>
          </a:xfrm>
          <a:prstGeom prst="rect">
            <a:avLst/>
          </a:prstGeom>
          <a:ln w="19050">
            <a:solidFill>
              <a:schemeClr val="accent1">
                <a:lumMod val="50000"/>
              </a:schemeClr>
            </a:solidFill>
          </a:ln>
        </p:spPr>
      </p:pic>
      <p:pic>
        <p:nvPicPr>
          <p:cNvPr id="1026" name="Picture 2" descr="5 Coliseum Ave, Nashua, NH 03063 | LoopNet">
            <a:extLst>
              <a:ext uri="{FF2B5EF4-FFF2-40B4-BE49-F238E27FC236}">
                <a16:creationId xmlns:a16="http://schemas.microsoft.com/office/drawing/2014/main" id="{A1B50392-1798-3764-5D9C-AE2721EAC5D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4485"/>
          <a:stretch/>
        </p:blipFill>
        <p:spPr bwMode="auto">
          <a:xfrm>
            <a:off x="729108" y="4136476"/>
            <a:ext cx="4133001" cy="2340783"/>
          </a:xfrm>
          <a:prstGeom prst="rect">
            <a:avLst/>
          </a:prstGeom>
          <a:noFill/>
          <a:ln w="19050">
            <a:solidFill>
              <a:schemeClr val="accent1">
                <a:lumMod val="50000"/>
              </a:schemeClr>
            </a:solidFill>
          </a:ln>
          <a:extLst>
            <a:ext uri="{909E8E84-426E-40DD-AFC4-6F175D3DCCD1}">
              <a14:hiddenFill xmlns:a14="http://schemas.microsoft.com/office/drawing/2010/main">
                <a:solidFill>
                  <a:srgbClr val="FFFFFF"/>
                </a:solidFill>
              </a14:hiddenFill>
            </a:ext>
          </a:extLst>
        </p:spPr>
      </p:pic>
      <p:sp>
        <p:nvSpPr>
          <p:cNvPr id="9" name="Star: 5 Points 8">
            <a:extLst>
              <a:ext uri="{FF2B5EF4-FFF2-40B4-BE49-F238E27FC236}">
                <a16:creationId xmlns:a16="http://schemas.microsoft.com/office/drawing/2014/main" id="{59BB8372-4477-0686-4A73-ABE61B62ED67}"/>
              </a:ext>
            </a:extLst>
          </p:cNvPr>
          <p:cNvSpPr/>
          <p:nvPr/>
        </p:nvSpPr>
        <p:spPr>
          <a:xfrm>
            <a:off x="6143840" y="2698275"/>
            <a:ext cx="288632" cy="28863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159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Transaction Summary</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F0B13FA-CF2F-4E8A-A79B-F08F6E5EDE56}"/>
              </a:ext>
            </a:extLst>
          </p:cNvPr>
          <p:cNvPicPr>
            <a:picLocks noChangeAspect="1"/>
          </p:cNvPicPr>
          <p:nvPr/>
        </p:nvPicPr>
        <p:blipFill>
          <a:blip r:embed="rId2"/>
          <a:stretch>
            <a:fillRect/>
          </a:stretch>
        </p:blipFill>
        <p:spPr>
          <a:xfrm>
            <a:off x="729109" y="754293"/>
            <a:ext cx="8002722" cy="5236445"/>
          </a:xfrm>
          <a:prstGeom prst="rect">
            <a:avLst/>
          </a:prstGeom>
        </p:spPr>
      </p:pic>
    </p:spTree>
    <p:extLst>
      <p:ext uri="{BB962C8B-B14F-4D97-AF65-F5344CB8AC3E}">
        <p14:creationId xmlns:p14="http://schemas.microsoft.com/office/powerpoint/2010/main" val="2715147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Valuation Sensitivity</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6493E9A-6B63-680F-40DD-97CA9A44576F}"/>
              </a:ext>
            </a:extLst>
          </p:cNvPr>
          <p:cNvPicPr>
            <a:picLocks noChangeAspect="1"/>
          </p:cNvPicPr>
          <p:nvPr/>
        </p:nvPicPr>
        <p:blipFill>
          <a:blip r:embed="rId2"/>
          <a:stretch>
            <a:fillRect/>
          </a:stretch>
        </p:blipFill>
        <p:spPr>
          <a:xfrm>
            <a:off x="415637" y="763055"/>
            <a:ext cx="8312727" cy="2224425"/>
          </a:xfrm>
          <a:prstGeom prst="rect">
            <a:avLst/>
          </a:prstGeom>
        </p:spPr>
      </p:pic>
    </p:spTree>
    <p:extLst>
      <p:ext uri="{BB962C8B-B14F-4D97-AF65-F5344CB8AC3E}">
        <p14:creationId xmlns:p14="http://schemas.microsoft.com/office/powerpoint/2010/main" val="1783262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Annual Cash Flow Summary</a:t>
            </a: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648C31C-6D3D-3D22-932D-67DD734816E4}"/>
              </a:ext>
            </a:extLst>
          </p:cNvPr>
          <p:cNvPicPr>
            <a:picLocks noChangeAspect="1"/>
          </p:cNvPicPr>
          <p:nvPr/>
        </p:nvPicPr>
        <p:blipFill>
          <a:blip r:embed="rId2"/>
          <a:stretch>
            <a:fillRect/>
          </a:stretch>
        </p:blipFill>
        <p:spPr>
          <a:xfrm>
            <a:off x="187233" y="754075"/>
            <a:ext cx="8769533" cy="5301297"/>
          </a:xfrm>
          <a:prstGeom prst="rect">
            <a:avLst/>
          </a:prstGeom>
        </p:spPr>
      </p:pic>
    </p:spTree>
    <p:extLst>
      <p:ext uri="{BB962C8B-B14F-4D97-AF65-F5344CB8AC3E}">
        <p14:creationId xmlns:p14="http://schemas.microsoft.com/office/powerpoint/2010/main" val="223809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Rent vs. Buy Analysis</a:t>
            </a:r>
          </a:p>
        </p:txBody>
      </p:sp>
      <p:sp>
        <p:nvSpPr>
          <p:cNvPr id="3" name="Content Placeholder 2">
            <a:extLst>
              <a:ext uri="{FF2B5EF4-FFF2-40B4-BE49-F238E27FC236}">
                <a16:creationId xmlns:a16="http://schemas.microsoft.com/office/drawing/2014/main" id="{262C9B9F-EE23-DF68-818A-6A3E4675B94D}"/>
              </a:ext>
            </a:extLst>
          </p:cNvPr>
          <p:cNvSpPr>
            <a:spLocks noGrp="1"/>
          </p:cNvSpPr>
          <p:nvPr>
            <p:ph idx="1"/>
          </p:nvPr>
        </p:nvSpPr>
        <p:spPr>
          <a:xfrm>
            <a:off x="628650" y="800654"/>
            <a:ext cx="7886700" cy="1887176"/>
          </a:xfrm>
        </p:spPr>
        <p:txBody>
          <a:bodyPr anchor="t">
            <a:normAutofit lnSpcReduction="10000"/>
          </a:bodyPr>
          <a:lstStyle/>
          <a:p>
            <a:pPr marL="0" indent="0">
              <a:buNone/>
            </a:pPr>
            <a:r>
              <a:rPr lang="en-US" sz="1400" b="1" dirty="0">
                <a:solidFill>
                  <a:srgbClr val="4472C4"/>
                </a:solidFill>
              </a:rPr>
              <a:t>The least capital-intensive solution would be to continue renting. You could invest $9.5M into a low-risk investment fund yielding 5.75%, from which you could pay your rent annually.</a:t>
            </a:r>
          </a:p>
          <a:p>
            <a:r>
              <a:rPr lang="en-US" sz="1200" dirty="0"/>
              <a:t>Alternatively, you could purchase the property for $13.2M (inclusive of purchase costs) and expect a similar return on investment (5.75% annually over 10 years).</a:t>
            </a:r>
          </a:p>
          <a:p>
            <a:r>
              <a:rPr lang="en-US" sz="1200" dirty="0"/>
              <a:t>The $13.2M assumes any deferred maintenance capital identified by 3</a:t>
            </a:r>
            <a:r>
              <a:rPr lang="en-US" sz="1200" baseline="30000" dirty="0"/>
              <a:t>rd</a:t>
            </a:r>
            <a:r>
              <a:rPr lang="en-US" sz="1200" dirty="0"/>
              <a:t> party reports (PCA, Seismic, Environmental, etc.) is funded out of the $13.2M gross purchase price. I highly recommend this stipulation given what appears to be limited historical capital improvement spend on the property.</a:t>
            </a:r>
          </a:p>
          <a:p>
            <a:r>
              <a:rPr lang="en-US" sz="1200" dirty="0"/>
              <a:t>The $17.0M asking price ($17.3M including additional purchase cost estimates) would yield a significantly below-market return (2.18%), far beneath the rate you should expect from a high-yield savings account or government bonds.</a:t>
            </a:r>
          </a:p>
          <a:p>
            <a:pPr marL="0" indent="0">
              <a:buNone/>
            </a:pPr>
            <a:endParaRPr lang="en-US" sz="1500" b="1" dirty="0">
              <a:solidFill>
                <a:srgbClr val="4472C4"/>
              </a:solidFill>
            </a:endParaRPr>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B78BB3DA-3952-FDB6-8CB4-BD9F7D24A77D}"/>
              </a:ext>
            </a:extLst>
          </p:cNvPr>
          <p:cNvSpPr txBox="1">
            <a:spLocks/>
          </p:cNvSpPr>
          <p:nvPr/>
        </p:nvSpPr>
        <p:spPr>
          <a:xfrm>
            <a:off x="251791" y="6471902"/>
            <a:ext cx="8348870" cy="2421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eriod"/>
            </a:pPr>
            <a:r>
              <a:rPr lang="en-US" sz="900" dirty="0"/>
              <a:t>For comparability, the rent scenario assumes you rent for the next 10 years. The purchase scenarios both assume you purchase, hold, then sell after 10 years.</a:t>
            </a:r>
          </a:p>
        </p:txBody>
      </p:sp>
      <p:pic>
        <p:nvPicPr>
          <p:cNvPr id="6" name="Picture 5">
            <a:extLst>
              <a:ext uri="{FF2B5EF4-FFF2-40B4-BE49-F238E27FC236}">
                <a16:creationId xmlns:a16="http://schemas.microsoft.com/office/drawing/2014/main" id="{9757482E-77BA-0254-8E30-3FB971654C74}"/>
              </a:ext>
            </a:extLst>
          </p:cNvPr>
          <p:cNvPicPr>
            <a:picLocks noChangeAspect="1"/>
          </p:cNvPicPr>
          <p:nvPr/>
        </p:nvPicPr>
        <p:blipFill>
          <a:blip r:embed="rId2"/>
          <a:stretch>
            <a:fillRect/>
          </a:stretch>
        </p:blipFill>
        <p:spPr>
          <a:xfrm>
            <a:off x="0" y="2738908"/>
            <a:ext cx="9144000" cy="3437706"/>
          </a:xfrm>
          <a:prstGeom prst="rect">
            <a:avLst/>
          </a:prstGeom>
        </p:spPr>
      </p:pic>
    </p:spTree>
    <p:extLst>
      <p:ext uri="{BB962C8B-B14F-4D97-AF65-F5344CB8AC3E}">
        <p14:creationId xmlns:p14="http://schemas.microsoft.com/office/powerpoint/2010/main" val="192067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8802-A345-667E-A14F-A99D695A4BB0}"/>
              </a:ext>
            </a:extLst>
          </p:cNvPr>
          <p:cNvSpPr>
            <a:spLocks noGrp="1"/>
          </p:cNvSpPr>
          <p:nvPr>
            <p:ph type="ctrTitle"/>
          </p:nvPr>
        </p:nvSpPr>
        <p:spPr>
          <a:xfrm>
            <a:off x="685800" y="2235497"/>
            <a:ext cx="7772400" cy="1113833"/>
          </a:xfrm>
        </p:spPr>
        <p:txBody>
          <a:bodyPr>
            <a:normAutofit/>
          </a:bodyPr>
          <a:lstStyle/>
          <a:p>
            <a:pPr algn="l"/>
            <a:r>
              <a:rPr lang="en-US" sz="3500" b="1" dirty="0">
                <a:latin typeface="+mn-lt"/>
              </a:rPr>
              <a:t>Appendix</a:t>
            </a:r>
          </a:p>
        </p:txBody>
      </p:sp>
      <p:sp>
        <p:nvSpPr>
          <p:cNvPr id="4" name="Rectangle 3">
            <a:extLst>
              <a:ext uri="{FF2B5EF4-FFF2-40B4-BE49-F238E27FC236}">
                <a16:creationId xmlns:a16="http://schemas.microsoft.com/office/drawing/2014/main" id="{6707EABF-488D-E1F5-6B22-96FFAC0C1DA0}"/>
              </a:ext>
            </a:extLst>
          </p:cNvPr>
          <p:cNvSpPr/>
          <p:nvPr/>
        </p:nvSpPr>
        <p:spPr>
          <a:xfrm>
            <a:off x="819900" y="3431980"/>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2294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BB38-E9EF-6CE9-2A81-45E40F23E037}"/>
              </a:ext>
            </a:extLst>
          </p:cNvPr>
          <p:cNvSpPr>
            <a:spLocks noGrp="1"/>
          </p:cNvSpPr>
          <p:nvPr>
            <p:ph type="title"/>
          </p:nvPr>
        </p:nvSpPr>
        <p:spPr>
          <a:xfrm>
            <a:off x="628650" y="228994"/>
            <a:ext cx="7886700" cy="383968"/>
          </a:xfrm>
        </p:spPr>
        <p:txBody>
          <a:bodyPr>
            <a:normAutofit/>
          </a:bodyPr>
          <a:lstStyle/>
          <a:p>
            <a:r>
              <a:rPr lang="en-US" sz="2000" b="1" dirty="0">
                <a:latin typeface="+mn-lt"/>
              </a:rPr>
              <a:t>High-Level Tax Strategies</a:t>
            </a:r>
          </a:p>
        </p:txBody>
      </p:sp>
      <p:sp>
        <p:nvSpPr>
          <p:cNvPr id="3" name="Content Placeholder 2">
            <a:extLst>
              <a:ext uri="{FF2B5EF4-FFF2-40B4-BE49-F238E27FC236}">
                <a16:creationId xmlns:a16="http://schemas.microsoft.com/office/drawing/2014/main" id="{262C9B9F-EE23-DF68-818A-6A3E4675B94D}"/>
              </a:ext>
            </a:extLst>
          </p:cNvPr>
          <p:cNvSpPr>
            <a:spLocks noGrp="1"/>
          </p:cNvSpPr>
          <p:nvPr>
            <p:ph idx="1"/>
          </p:nvPr>
        </p:nvSpPr>
        <p:spPr>
          <a:xfrm>
            <a:off x="628650" y="774700"/>
            <a:ext cx="7886700" cy="5854306"/>
          </a:xfrm>
        </p:spPr>
        <p:txBody>
          <a:bodyPr>
            <a:noAutofit/>
          </a:bodyPr>
          <a:lstStyle/>
          <a:p>
            <a:pPr marL="0" indent="0">
              <a:lnSpc>
                <a:spcPct val="100000"/>
              </a:lnSpc>
              <a:buNone/>
            </a:pPr>
            <a:r>
              <a:rPr lang="en-US" sz="1500" dirty="0"/>
              <a:t>Tax strategies are highly localized. I would suggest you explore strategies with a qualified tax advisor or accountant. That said, here are the most popular options that you will likely explore:</a:t>
            </a:r>
          </a:p>
          <a:p>
            <a:pPr marL="342900" indent="-342900">
              <a:lnSpc>
                <a:spcPct val="100000"/>
              </a:lnSpc>
              <a:buFont typeface="+mj-lt"/>
              <a:buAutoNum type="arabicPeriod"/>
            </a:pPr>
            <a:r>
              <a:rPr lang="en-US" sz="1500" b="1" dirty="0"/>
              <a:t>1031 Exchange:</a:t>
            </a:r>
            <a:r>
              <a:rPr lang="en-US" sz="1500" dirty="0"/>
              <a:t> Also known as a like-kind exchange, a 1031 exchange allows you to defer capital gains taxes by reinvesting the proceeds from the sale of one property into the purchase of a similar, or “like-kind,” property within a specific time frame. Can also invest in funds if you don’t want the headache of managing a property. There are strict rules and deadlines to follow, so it’s crucial to work with a qualified intermediary and a tax advisor familiar with 1031 exchanges.</a:t>
            </a:r>
          </a:p>
          <a:p>
            <a:pPr marL="342900" indent="-342900">
              <a:lnSpc>
                <a:spcPct val="100000"/>
              </a:lnSpc>
              <a:buFont typeface="+mj-lt"/>
              <a:buAutoNum type="arabicPeriod"/>
            </a:pPr>
            <a:r>
              <a:rPr lang="en-US" sz="1500" b="1" dirty="0"/>
              <a:t>Installment Sales / Seller Financing:</a:t>
            </a:r>
            <a:r>
              <a:rPr lang="en-US" sz="1500" dirty="0"/>
              <a:t> If Seller is willing to finance the Buyer’s purchase, they can use an installment sale to spread out their capital gains tax liability over several years. The client would receive payments over time, with each payment being partially taxed as capital gains.</a:t>
            </a:r>
          </a:p>
          <a:p>
            <a:pPr marL="342900" indent="-342900">
              <a:lnSpc>
                <a:spcPct val="100000"/>
              </a:lnSpc>
              <a:buFont typeface="+mj-lt"/>
              <a:buAutoNum type="arabicPeriod"/>
            </a:pPr>
            <a:r>
              <a:rPr lang="en-US" sz="1500" b="1" dirty="0"/>
              <a:t>Opportunity Zones:</a:t>
            </a:r>
            <a:r>
              <a:rPr lang="en-US" sz="1500" dirty="0"/>
              <a:t> Believe this property is not located in an OZ, but these allow Seller to reinvest proceeds into a Qualified Opportunity Fund within 180 days of sale to defer capital gains.</a:t>
            </a:r>
            <a:endParaRPr lang="en-US" sz="1500" b="1" dirty="0"/>
          </a:p>
        </p:txBody>
      </p:sp>
      <p:sp>
        <p:nvSpPr>
          <p:cNvPr id="4" name="Rectangle 3">
            <a:extLst>
              <a:ext uri="{FF2B5EF4-FFF2-40B4-BE49-F238E27FC236}">
                <a16:creationId xmlns:a16="http://schemas.microsoft.com/office/drawing/2014/main" id="{49C9C394-BB9E-BF96-43DA-9C53C5DFA2B7}"/>
              </a:ext>
            </a:extLst>
          </p:cNvPr>
          <p:cNvSpPr/>
          <p:nvPr/>
        </p:nvSpPr>
        <p:spPr>
          <a:xfrm>
            <a:off x="729109" y="592383"/>
            <a:ext cx="643632" cy="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94053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H_FLYSHEET_STYLE" val="1"/>
</p:tagLst>
</file>

<file path=ppt/tags/tag2.xml><?xml version="1.0" encoding="utf-8"?>
<p:tagLst xmlns:a="http://schemas.openxmlformats.org/drawingml/2006/main" xmlns:r="http://schemas.openxmlformats.org/officeDocument/2006/relationships" xmlns:p="http://schemas.openxmlformats.org/presentationml/2006/main">
  <p:tag name="MM_SLIDE_TYPE" val="6"/>
</p:tagLst>
</file>

<file path=ppt/tags/tag3.xml><?xml version="1.0" encoding="utf-8"?>
<p:tagLst xmlns:a="http://schemas.openxmlformats.org/drawingml/2006/main" xmlns:r="http://schemas.openxmlformats.org/officeDocument/2006/relationships" xmlns:p="http://schemas.openxmlformats.org/presentationml/2006/main">
  <p:tag name="MM_SLIDE_TYPE" val="6"/>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548</TotalTime>
  <Words>1219</Words>
  <Application>Microsoft Office PowerPoint</Application>
  <PresentationFormat>On-screen Show (4:3)</PresentationFormat>
  <Paragraphs>60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Manchester Law Office Valuation</vt:lpstr>
      <vt:lpstr>Executive Summary</vt:lpstr>
      <vt:lpstr>Asset Map and Images</vt:lpstr>
      <vt:lpstr>Transaction Summary</vt:lpstr>
      <vt:lpstr>Valuation Sensitivity</vt:lpstr>
      <vt:lpstr>Annual Cash Flow Summary</vt:lpstr>
      <vt:lpstr>Rent vs. Buy Analysis</vt:lpstr>
      <vt:lpstr>Appendix</vt:lpstr>
      <vt:lpstr>High-Level Tax Strategies</vt:lpstr>
      <vt:lpstr>Further Diligence Questions</vt:lpstr>
      <vt:lpstr>Suggested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Edward Sapp</dc:creator>
  <cp:lastModifiedBy>Edward Sapp</cp:lastModifiedBy>
  <cp:revision>2</cp:revision>
  <dcterms:created xsi:type="dcterms:W3CDTF">2023-04-12T01:02:15Z</dcterms:created>
  <dcterms:modified xsi:type="dcterms:W3CDTF">2023-04-27T21:16:20Z</dcterms:modified>
</cp:coreProperties>
</file>